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6152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ogo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65760"/>
            <a:ext cx="2560320" cy="1920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640" y="292608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3200400"/>
            <a:ext cx="100584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400" b="1" i="0">
                <a:solidFill>
                  <a:srgbClr val="E8E4DE"/>
                </a:solidFill>
                <a:latin typeface="Spectral"/>
              </a:defRPr>
            </a:pPr>
            <a:r>
              <a:t>Artificial Intelligence in Alzheimer's Disease Diagnosis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4389120"/>
            <a:ext cx="100584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000" b="0" i="1">
                <a:solidFill>
                  <a:srgbClr val="C17F3A"/>
                </a:solidFill>
                <a:latin typeface="Spectral"/>
              </a:defRPr>
            </a:pPr>
            <a:r>
              <a:t>From Neuroimaging Pipelines to Deep Learning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5303520"/>
            <a:ext cx="54864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Paris Karageorgakis</a:t>
            </a:r>
          </a:p>
          <a:p>
            <a:pPr algn="l">
              <a:spcBef>
                <a:spcPts val="600"/>
              </a:spcBef>
              <a:defRPr sz="1300" b="0" i="0">
                <a:solidFill>
                  <a:srgbClr val="8B8680"/>
                </a:solidFill>
                <a:latin typeface="Spectral"/>
              </a:defRPr>
            </a:pPr>
            <a:r>
              <a:t>University of Piraeus, Department of Informatics</a:t>
            </a:r>
          </a:p>
          <a:p>
            <a:pPr algn="l">
              <a:spcBef>
                <a:spcPts val="400"/>
              </a:spcBef>
              <a:defRPr sz="1300" b="0" i="0">
                <a:solidFill>
                  <a:srgbClr val="8B8680"/>
                </a:solidFill>
                <a:latin typeface="Spectral"/>
              </a:defRPr>
            </a:pPr>
            <a:r>
              <a:t>Thesis Advisor: Prof. Christos Douligeris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SIGNAL CLEANING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Intensity Normalization &amp; Denoising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4592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3B82B6"/>
                </a:solidFill>
                <a:latin typeface="Spectral"/>
              </a:defRPr>
            </a:pPr>
            <a:r>
              <a:t>Intensity Normalization</a:t>
            </a:r>
          </a:p>
        </p:txBody>
      </p:sp>
      <p:pic>
        <p:nvPicPr>
          <p:cNvPr id="5" name="Picture 4" descr="IntensityNormalizat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94560"/>
            <a:ext cx="5303520" cy="6045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" y="4572000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Z-Score: Mean-center, unit-variance per subject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4919472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White Stripe: Normalize to normal-appearing white matter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266944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Essential for cross-site comparisons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35040" y="1645920"/>
            <a:ext cx="25400" cy="438912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0080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C17F3A"/>
                </a:solidFill>
                <a:latin typeface="Spectral"/>
              </a:defRPr>
            </a:pPr>
            <a:r>
              <a:t>Denoising</a:t>
            </a:r>
          </a:p>
        </p:txBody>
      </p:sp>
      <p:pic>
        <p:nvPicPr>
          <p:cNvPr id="11" name="Picture 10" descr="IntensityNormalization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94560"/>
            <a:ext cx="5303520" cy="426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00800" y="4572000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NLM: Non-Local Means (patch-based similarity)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919472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BM3D: Block-Matching 3D (transform-domain filtering)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5266944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Deep Learning: CNN-based denoising autoencoders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Shinohara et al., 2014  |  Buades et al., 2005  |  Dabov et al., 2007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kull Stripping 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74320"/>
            <a:ext cx="5943600" cy="3582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6400800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SKULL STRIPPING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914400"/>
            <a:ext cx="548640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E8E4DE"/>
                </a:solidFill>
                <a:latin typeface="Spectral"/>
              </a:defRPr>
            </a:pPr>
            <a:r>
              <a:t>Removing Non-Brain Tissue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" y="182880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" y="2286000"/>
            <a:ext cx="1828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BET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60320" y="2286000"/>
            <a:ext cx="32918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Brain Extraction Tool — surface deformation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2788920"/>
            <a:ext cx="1828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HD-BET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60320" y="2788920"/>
            <a:ext cx="32918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Deep learning — robust across scanners, 95%+ Dice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" y="3291840"/>
            <a:ext cx="1828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SynthStrip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0320" y="3291840"/>
            <a:ext cx="32918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Synthesis-based — contrast-agnostic extraction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48640" y="4114800"/>
            <a:ext cx="5303520" cy="137160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DC4A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22960" y="4206240"/>
            <a:ext cx="47548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DC4A4A"/>
                </a:solidFill>
                <a:latin typeface="Spectral"/>
              </a:defRPr>
            </a:pPr>
            <a:r>
              <a:t>⚠  Shortcut Learning Risk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60" y="4572000"/>
            <a:ext cx="475488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E8E4DE"/>
                </a:solidFill>
                <a:latin typeface="Spectral"/>
              </a:defRPr>
            </a:pPr>
            <a:r>
              <a:t>Models can exploit skull artifacts as class features rather than learning true brain pathology patterns.</a:t>
            </a:r>
          </a:p>
        </p:txBody>
      </p:sp>
      <p:pic>
        <p:nvPicPr>
          <p:cNvPr id="16" name="Picture 15" descr="Skull Stripping Techniqu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5577840"/>
            <a:ext cx="5303520" cy="22317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Smith, 2002  |  Isensee et al., 2019  |  Hoopes et al., 2022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nihms154848f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0"/>
            <a:ext cx="7132320" cy="59911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5669280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36576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VOXEL-BASED MORPHOMETRY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914400"/>
            <a:ext cx="493776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E8E4DE"/>
                </a:solidFill>
                <a:latin typeface="Spectral"/>
              </a:defRPr>
            </a:pPr>
            <a:r>
              <a:t>Whole-Brain Analysis</a:t>
            </a:r>
            <a:br/>
            <a:r>
              <a:t>of Structural Changes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" y="210312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" y="2560320"/>
            <a:ext cx="49377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Voxel-by-voxel statistical comparison of gray matter density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108960"/>
            <a:ext cx="49377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Hippocampal atrophy: hallmark signature of early 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657600"/>
            <a:ext cx="49377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AUC &gt; 0.90 for AD vs healthy controls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4206240"/>
            <a:ext cx="49377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Reveals distributed patterns invisible to visual inspection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" y="4754880"/>
            <a:ext cx="49377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Can track atrophy progression over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Ashburner &amp; Friston, 2000  |  Karas et al., 2004  |  Whitwell, 2009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CLASSICAL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45720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7200" b="1" i="0">
                <a:solidFill>
                  <a:srgbClr val="3B82B6"/>
                </a:solidFill>
                <a:latin typeface="Spectral"/>
              </a:defRPr>
            </a:pPr>
            <a:r>
              <a:t>94.5%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103120"/>
            <a:ext cx="45720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0" i="0">
                <a:solidFill>
                  <a:srgbClr val="2D2D2D"/>
                </a:solidFill>
                <a:latin typeface="Spectral"/>
              </a:defRPr>
            </a:pPr>
            <a:r>
              <a:t>SVM accuracy for AD vs. healthy controls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743200"/>
            <a:ext cx="45720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DC4A4A"/>
                </a:solidFill>
                <a:latin typeface="Spectral"/>
              </a:defRPr>
            </a:pPr>
            <a:r>
              <a:t>But MCI detection plummets to ~68%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3383280"/>
            <a:ext cx="5029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SVM, Random Forest, Logistic Regression dominate pre-2016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794760"/>
            <a:ext cx="5029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Handcrafted features: volume, cortical thickness, texture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4206240"/>
            <a:ext cx="5029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Binary AD/HC: near-clinical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4617720"/>
            <a:ext cx="5029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Multi-class with MCI: dramatic accuracy drop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5029200"/>
            <a:ext cx="5029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Feature engineering = manual, limited, domain-dependent</a:t>
            </a:r>
          </a:p>
        </p:txBody>
      </p:sp>
      <p:pic>
        <p:nvPicPr>
          <p:cNvPr id="11" name="Picture 10" descr="classical_m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36099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Klöppel et al., 2008  |  Cuingnet et al., 2011  |  Salvatore et al., 2015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DEEP LEARNING ARCHITECTURES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From CNNs to Transformers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3B82B6"/>
                </a:solidFill>
                <a:latin typeface="Spectral"/>
              </a:defRPr>
            </a:pPr>
            <a:r>
              <a:t>Convolutional Neural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1945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2D CNNs: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Single-slice processing (ResNet-18, VGG-16)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3D CNNs: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Volumetric convolutions capture spatial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1089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DenseNet: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Dense connections, feature reuse, fewer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5661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ResNet: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Skip connections enable very deep networks (152+ layers)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40233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Hybrid CNN+SVM: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CNN features fed to SVM classifier — 82–90% on AD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3600" y="1645920"/>
            <a:ext cx="25400" cy="438912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C17F3A"/>
                </a:solidFill>
                <a:latin typeface="Spectral"/>
              </a:defRPr>
            </a:pPr>
            <a:r>
              <a:t>Vision Transformers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21945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ViT: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Patches as tokens, global attention, data-hungry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26517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Swin Transformer: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Shifted windows — local + global attention, efficient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1089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DeiT: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Data-efficient training with knowledge distillation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35661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Hybrid ViT+CNN: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CNN backbone + transformer head for small datasets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0800" y="402336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300" b="1" i="0">
                <a:solidFill>
                  <a:srgbClr val="2D2D2D"/>
                </a:solidFill>
                <a:latin typeface="Spectral"/>
              </a:rPr>
              <a:t>Key advantage:  </a:t>
            </a:r>
            <a:r>
              <a:rPr sz="1300" b="0" i="0">
                <a:solidFill>
                  <a:srgbClr val="2D2D2D"/>
                </a:solidFill>
                <a:latin typeface="Spectral"/>
              </a:rPr>
              <a:t>Pre-training on ImageNet transfers to medical imaging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" y="4937760"/>
            <a:ext cx="11064240" cy="109728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22960" y="5120640"/>
            <a:ext cx="105156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400" b="1" i="0">
                <a:solidFill>
                  <a:srgbClr val="C17F3A"/>
                </a:solidFill>
                <a:latin typeface="Spectral"/>
              </a:rPr>
              <a:t>Key Insight: </a:t>
            </a:r>
            <a:r>
              <a:rPr sz="1400" b="0" i="0">
                <a:solidFill>
                  <a:srgbClr val="2D2D2D"/>
                </a:solidFill>
                <a:latin typeface="Spectral"/>
              </a:rPr>
              <a:t>Transformers achieve state-of-the-art performance on medical imaging benchmarks, but require careful handling of small datasets and class imbalance — motivating our experimental validation in the next section.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Dosovitskiy et al., 2021  |  Liu et al., 2021  |  He et al., 2016  |  Huang et al., 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EXPLAINABILITY (XAI)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5486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E8E4DE"/>
                </a:solidFill>
                <a:latin typeface="Spectral"/>
              </a:defRPr>
            </a:pPr>
            <a:r>
              <a:t>Opening the Black Box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92024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400" b="1" i="0">
                <a:solidFill>
                  <a:srgbClr val="C17F3A"/>
                </a:solidFill>
                <a:latin typeface="Spectral"/>
              </a:rPr>
              <a:t>Transparency: </a:t>
            </a:r>
            <a:r>
              <a:rPr sz="1400" b="0" i="0">
                <a:solidFill>
                  <a:srgbClr val="E8E4DE"/>
                </a:solidFill>
                <a:latin typeface="Spectral"/>
              </a:rPr>
              <a:t>How does the model make decisions?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33172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400" b="1" i="0">
                <a:solidFill>
                  <a:srgbClr val="C17F3A"/>
                </a:solidFill>
                <a:latin typeface="Spectral"/>
              </a:rPr>
              <a:t>Interpretability: </a:t>
            </a:r>
            <a:r>
              <a:rPr sz="1400" b="0" i="0">
                <a:solidFill>
                  <a:srgbClr val="E8E4DE"/>
                </a:solidFill>
                <a:latin typeface="Spectral"/>
              </a:rPr>
              <a:t>Can clinicians understand the reasoning?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53035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/>
            <a:r>
              <a:rPr sz="1400" b="1" i="0">
                <a:solidFill>
                  <a:srgbClr val="C17F3A"/>
                </a:solidFill>
                <a:latin typeface="Spectral"/>
              </a:rPr>
              <a:t>Trustworthiness: </a:t>
            </a:r>
            <a:r>
              <a:rPr sz="1400" b="0" i="0">
                <a:solidFill>
                  <a:srgbClr val="E8E4DE"/>
                </a:solidFill>
                <a:latin typeface="Spectral"/>
              </a:rPr>
              <a:t>Are predictions reliable for clinical use?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291840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•  Grad-CAM: Gradient-weighted class activation maps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675888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•  LIME: Local interpretable model-agnostic explanations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4059936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•  SHAP: SHapley Additive exPlanations (game-theoretic)</a:t>
            </a:r>
          </a:p>
        </p:txBody>
      </p:sp>
      <p:pic>
        <p:nvPicPr>
          <p:cNvPr id="11" name="Picture 10" descr="Grad-CAMVB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365760"/>
            <a:ext cx="5486400" cy="2690277"/>
          </a:xfrm>
          <a:prstGeom prst="rect">
            <a:avLst/>
          </a:prstGeom>
        </p:spPr>
      </p:pic>
      <p:pic>
        <p:nvPicPr>
          <p:cNvPr id="12" name="Picture 11" descr="limitations_gradc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474720"/>
            <a:ext cx="5486400" cy="88672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Selvaraju et al., 2017  |  Ribeiro et al., 2016  |  Lundberg &amp; Lee, 2017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OUR EXPERIMENTS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5486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600" b="1" i="0">
                <a:solidFill>
                  <a:srgbClr val="E8E4DE"/>
                </a:solidFill>
                <a:latin typeface="Spectral"/>
              </a:defRPr>
            </a:pPr>
            <a:r>
              <a:t>CNN: 5 Approaches to Class Imbalance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8640" y="1645920"/>
            <a:ext cx="5303520" cy="1188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822960" y="1737360"/>
            <a:ext cx="4754880" cy="10058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5B8C6B"/>
                </a:solidFill>
                <a:latin typeface="Spectral"/>
              </a:defRPr>
            </a:pPr>
            <a:r>
              <a:t>Combined Strategy wins: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E8E4DE"/>
                </a:solidFill>
                <a:latin typeface="Spectral"/>
              </a:defRPr>
            </a:pPr>
            <a:r>
              <a:t>Class weights + balanced sampling + MONAI augmentation</a:t>
            </a:r>
          </a:p>
          <a:p>
            <a:pPr algn="l">
              <a:spcBef>
                <a:spcPts val="400"/>
              </a:spcBef>
              <a:defRPr sz="1200" b="1" i="0">
                <a:solidFill>
                  <a:srgbClr val="C17F3A"/>
                </a:solidFill>
                <a:latin typeface="Spectral"/>
              </a:defRPr>
            </a:pPr>
            <a:r>
              <a:t>63.5% balanced accuracy  |  100% Moderate recall  |  F1: 0.52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3108960"/>
            <a:ext cx="530352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Dataset: 11,519 MRI scans (Falah/Alzheimer_MRI)</a:t>
            </a:r>
          </a:p>
          <a:p>
            <a:pPr algn="l">
              <a:spcBef>
                <a:spcPts val="400"/>
              </a:spcBef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4 classes: Non Dem. (3200) | Very Mild (3008) | Mild (2739) | Moderate (2572)</a:t>
            </a:r>
          </a:p>
          <a:p>
            <a:pPr algn="l">
              <a:defRPr sz="600" b="0" i="0">
                <a:solidFill>
                  <a:srgbClr val="E8E4DE"/>
                </a:solidFill>
                <a:latin typeface="Spectral"/>
              </a:defRPr>
            </a:pPr>
          </a:p>
          <a:p>
            <a:pPr algn="l">
              <a:spcBef>
                <a:spcPts val="600"/>
              </a:spcBef>
              <a:defRPr sz="1300" b="1" i="0">
                <a:solidFill>
                  <a:srgbClr val="DC4A4A"/>
                </a:solidFill>
                <a:latin typeface="Spectral"/>
              </a:defRPr>
            </a:pPr>
            <a:r>
              <a:t>Baseline CNN: 0% recall on Mild &amp; Moderate classes</a:t>
            </a:r>
          </a:p>
          <a:p>
            <a:pPr algn="l">
              <a:spcBef>
                <a:spcPts val="400"/>
              </a:spcBef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Standard training fails for imbalanced medical data.</a:t>
            </a:r>
          </a:p>
        </p:txBody>
      </p:sp>
      <p:pic>
        <p:nvPicPr>
          <p:cNvPr id="7" name="Picture 6" descr="training_curves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274320"/>
            <a:ext cx="5486400" cy="3908698"/>
          </a:xfrm>
          <a:prstGeom prst="rect">
            <a:avLst/>
          </a:prstGeom>
        </p:spPr>
      </p:pic>
      <p:pic>
        <p:nvPicPr>
          <p:cNvPr id="8" name="Picture 7" descr="confusion_matrices_comparis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3474720"/>
            <a:ext cx="5486400" cy="3467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Author's experimental results, alzTheBatch repository  |  HuggingFace: Falah/Alzheimer_MRI  |  MONAI Framework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SWIN TRANSFORMER RESULTS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45720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8000" b="1" i="0">
                <a:solidFill>
                  <a:srgbClr val="5B8C6B"/>
                </a:solidFill>
                <a:latin typeface="Spectral"/>
              </a:defRPr>
            </a:pPr>
            <a:r>
              <a:t>87.6%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194560"/>
            <a:ext cx="45720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0" i="0">
                <a:solidFill>
                  <a:srgbClr val="2D2D2D"/>
                </a:solidFill>
                <a:latin typeface="Spectral"/>
              </a:defRPr>
            </a:pPr>
            <a:r>
              <a:t>Overall Accuracy (Swin-Base, ImageNet pretrained)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8640" y="2926080"/>
            <a:ext cx="2377440" cy="118872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3017520"/>
            <a:ext cx="237744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0D1117"/>
                </a:solidFill>
                <a:latin typeface="Spectral"/>
              </a:defRPr>
            </a:pPr>
            <a:r>
              <a:t>90.4%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3566160"/>
            <a:ext cx="2377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Balanced Accuracy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08960" y="2926080"/>
            <a:ext cx="2377440" cy="118872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108960" y="3017520"/>
            <a:ext cx="237744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0D1117"/>
                </a:solidFill>
                <a:latin typeface="Spectral"/>
              </a:defRPr>
            </a:pPr>
            <a:r>
              <a:t>89.2%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8960" y="3566160"/>
            <a:ext cx="2377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F1 Macro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669280" y="2926080"/>
            <a:ext cx="2377440" cy="118872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5669280" y="3017520"/>
            <a:ext cx="237744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0D1117"/>
                </a:solidFill>
                <a:latin typeface="Spectral"/>
              </a:defRPr>
            </a:pPr>
            <a:r>
              <a:t>0.800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9280" y="3566160"/>
            <a:ext cx="2377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MCC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229600" y="2926080"/>
            <a:ext cx="2377440" cy="118872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8229600" y="3017520"/>
            <a:ext cx="237744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0D1117"/>
                </a:solidFill>
                <a:latin typeface="Spectral"/>
              </a:defRPr>
            </a:pPr>
            <a:r>
              <a:t>0.977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9600" y="3566160"/>
            <a:ext cx="2377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AUC-ROC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640" y="438912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2D2D2D"/>
                </a:solidFill>
                <a:latin typeface="Spectral"/>
              </a:defRPr>
            </a:pPr>
            <a:r>
              <a:t>Per-Class F1 Scores: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" y="4846320"/>
            <a:ext cx="2286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Mild: 0.867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7520" y="4846320"/>
            <a:ext cx="2286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Moderate: 0.952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86400" y="4846320"/>
            <a:ext cx="2286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Non-Demented: 0.896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55280" y="4846320"/>
            <a:ext cx="2286000" cy="2743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Very Mild: 0.851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8640" y="5303520"/>
            <a:ext cx="9144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5B8C6B"/>
                </a:solidFill>
                <a:latin typeface="Spectral"/>
              </a:defRPr>
            </a:pPr>
            <a:r>
              <a:t>100% recall on Moderate Demented (rarest class, n=12 in test set)</a:t>
            </a:r>
          </a:p>
        </p:txBody>
      </p:sp>
      <p:pic>
        <p:nvPicPr>
          <p:cNvPr id="23" name="Picture 22" descr="comparison_metric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457200"/>
            <a:ext cx="5486400" cy="39561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Author's experimental results, alzTheBatch repository  |  microsoft/swin-base-patch4-window7-224  |  +29pp over best CNN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HEAD-TO-HEAD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CNN vs Swin Transformer: The Evidence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8640" y="1645920"/>
            <a:ext cx="3200400" cy="1828800"/>
          </a:xfrm>
          <a:prstGeom prst="roundRect">
            <a:avLst/>
          </a:prstGeom>
          <a:solidFill>
            <a:srgbClr val="EDEBE5"/>
          </a:solidFill>
          <a:ln w="12700">
            <a:solidFill>
              <a:srgbClr val="DC4A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737360"/>
            <a:ext cx="3200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300" b="1" i="0">
                <a:solidFill>
                  <a:srgbClr val="DC4A4A"/>
                </a:solidFill>
                <a:latin typeface="Spectral"/>
              </a:defRPr>
            </a:pPr>
            <a:r>
              <a:t>CNN (Combined Strategy)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103120"/>
            <a:ext cx="320040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200" b="1" i="0">
                <a:solidFill>
                  <a:srgbClr val="DC4A4A"/>
                </a:solidFill>
                <a:latin typeface="Spectral"/>
              </a:defRPr>
            </a:pPr>
            <a:r>
              <a:t>59.3%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926080"/>
            <a:ext cx="3200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Accuracy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1920" y="2103120"/>
            <a:ext cx="109728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C17F3A"/>
                </a:solidFill>
                <a:latin typeface="Spectral"/>
              </a:defRPr>
            </a:pPr>
            <a:r>
              <a:t>→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31920" y="2743200"/>
            <a:ext cx="10972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400" b="1" i="0">
                <a:solidFill>
                  <a:srgbClr val="5B8C6B"/>
                </a:solidFill>
                <a:latin typeface="Spectral"/>
              </a:defRPr>
            </a:pPr>
            <a:r>
              <a:t>+29pp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20640" y="1645920"/>
            <a:ext cx="3200400" cy="1828800"/>
          </a:xfrm>
          <a:prstGeom prst="roundRect">
            <a:avLst/>
          </a:prstGeom>
          <a:solidFill>
            <a:srgbClr val="EDEBE5"/>
          </a:solidFill>
          <a:ln w="127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5120640" y="1737360"/>
            <a:ext cx="3200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300" b="1" i="0">
                <a:solidFill>
                  <a:srgbClr val="5B8C6B"/>
                </a:solidFill>
                <a:latin typeface="Spectral"/>
              </a:defRPr>
            </a:pPr>
            <a:r>
              <a:t>Swin Transformer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640" y="2103120"/>
            <a:ext cx="320040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4200" b="1" i="0">
                <a:solidFill>
                  <a:srgbClr val="5B8C6B"/>
                </a:solidFill>
                <a:latin typeface="Spectral"/>
              </a:defRPr>
            </a:pPr>
            <a:r>
              <a:t>87.6%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20640" y="2926080"/>
            <a:ext cx="3200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Accuracy</a:t>
            </a:r>
          </a:p>
        </p:txBody>
      </p:sp>
      <p:pic>
        <p:nvPicPr>
          <p:cNvPr id="14" name="Picture 13" descr="cnn_vs_swin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749039"/>
            <a:ext cx="7498079" cy="409655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8503920" y="1645920"/>
            <a:ext cx="3291840" cy="457200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686800" y="1737360"/>
            <a:ext cx="29260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500" b="1" i="0">
                <a:solidFill>
                  <a:srgbClr val="C17F3A"/>
                </a:solidFill>
                <a:latin typeface="Spectral"/>
              </a:defRPr>
            </a:pPr>
            <a:r>
              <a:t>Key Factors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286000"/>
            <a:ext cx="292608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2D2D2D"/>
                </a:solidFill>
                <a:latin typeface="Spectral"/>
              </a:defRPr>
            </a:pPr>
            <a:r>
              <a:t>•  Transfer learning from ImageNet provides rich visual features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686800" y="2834640"/>
            <a:ext cx="292608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2D2D2D"/>
                </a:solidFill>
                <a:latin typeface="Spectral"/>
              </a:defRPr>
            </a:pPr>
            <a:r>
              <a:t>•  Shifted-window attention captures local + global patterns efficiently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86800" y="3383280"/>
            <a:ext cx="292608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2D2D2D"/>
                </a:solidFill>
                <a:latin typeface="Spectral"/>
              </a:defRPr>
            </a:pPr>
            <a:r>
              <a:t>•  Differential learning rates preserve pretrained features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6800" y="3931920"/>
            <a:ext cx="292608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2D2D2D"/>
                </a:solidFill>
                <a:latin typeface="Spectral"/>
              </a:defRPr>
            </a:pPr>
            <a:r>
              <a:t>•  Aggressive minority augmentation addresses class imbalance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6800" y="4480560"/>
            <a:ext cx="292608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2D2D2D"/>
                </a:solidFill>
                <a:latin typeface="Spectral"/>
              </a:defRPr>
            </a:pPr>
            <a:r>
              <a:t>•  Validates thesis claims from Chapters 5–6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Author's experimental results  |  Liu et al., 2021 (Swin)  |  Deng et al., 2009 (ImageNet)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THE RECKONING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Why Models Fail in Practice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4592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DC4A4A"/>
                </a:solidFill>
                <a:latin typeface="Spectral"/>
              </a:defRPr>
            </a:pPr>
            <a:r>
              <a:t>Data Leakage</a:t>
            </a:r>
          </a:p>
        </p:txBody>
      </p:sp>
      <p:pic>
        <p:nvPicPr>
          <p:cNvPr id="5" name="Picture 4" descr="data_leakage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94560"/>
            <a:ext cx="5029200" cy="3692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" y="4754880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−28% accuracy when leakage is eliminated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102352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Only 4.5% of studies use proper methodology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5449824"/>
            <a:ext cx="530352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Same-subject slices in train AND test = fatal flaw</a:t>
            </a:r>
          </a:p>
        </p:txBody>
      </p:sp>
      <p:sp>
        <p:nvSpPr>
          <p:cNvPr id="9" name="Rectangle 8"/>
          <p:cNvSpPr/>
          <p:nvPr/>
        </p:nvSpPr>
        <p:spPr>
          <a:xfrm>
            <a:off x="5943600" y="1645920"/>
            <a:ext cx="25400" cy="438912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640080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C17F3A"/>
                </a:solidFill>
                <a:latin typeface="Spectral"/>
              </a:defRPr>
            </a:pPr>
            <a:r>
              <a:t>Domain Shift &amp; Shortcuts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103120"/>
            <a:ext cx="5303520" cy="38404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spcBef>
                <a:spcPts val="600"/>
              </a:spcBef>
              <a:defRPr sz="1400" b="1" i="0">
                <a:solidFill>
                  <a:srgbClr val="2D2D2D"/>
                </a:solidFill>
                <a:latin typeface="Spectral"/>
              </a:defRPr>
            </a:pPr>
            <a:r>
              <a:t>Domain Shift: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Models trained on ADNI drop to 71% on external data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Scanner differences, protocol variations, population demographics</a:t>
            </a:r>
          </a:p>
          <a:p>
            <a:pPr algn="l">
              <a:defRPr sz="800" b="0" i="0">
                <a:solidFill>
                  <a:srgbClr val="2D2D2D"/>
                </a:solidFill>
                <a:latin typeface="Spectral"/>
              </a:defRPr>
            </a:pPr>
          </a:p>
          <a:p>
            <a:pPr algn="l">
              <a:spcBef>
                <a:spcPts val="1000"/>
              </a:spcBef>
              <a:defRPr sz="1400" b="1" i="0">
                <a:solidFill>
                  <a:srgbClr val="2D2D2D"/>
                </a:solidFill>
                <a:latin typeface="Spectral"/>
              </a:defRPr>
            </a:pPr>
            <a:r>
              <a:t>Shortcut Learning: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Models exploit skull artifacts, not brain pathology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Background intensity patterns correlate with scanner/site</a:t>
            </a:r>
          </a:p>
          <a:p>
            <a:pPr algn="l">
              <a:spcBef>
                <a:spcPts val="400"/>
              </a:spcBef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Grad-CAM reveals attention on non-brain regions</a:t>
            </a:r>
          </a:p>
          <a:p>
            <a:pPr algn="l">
              <a:defRPr sz="800" b="0" i="0">
                <a:solidFill>
                  <a:srgbClr val="2D2D2D"/>
                </a:solidFill>
                <a:latin typeface="Spectral"/>
              </a:defRPr>
            </a:pPr>
          </a:p>
          <a:p>
            <a:pPr algn="l">
              <a:spcBef>
                <a:spcPts val="1000"/>
              </a:spcBef>
              <a:defRPr sz="1400" b="1" i="0">
                <a:solidFill>
                  <a:srgbClr val="DC4A4A"/>
                </a:solidFill>
                <a:latin typeface="Spectral"/>
              </a:defRPr>
            </a:pPr>
            <a:r>
              <a:t>Both problems share a root cause:</a:t>
            </a:r>
          </a:p>
          <a:p>
            <a:pPr algn="l">
              <a:spcBef>
                <a:spcPts val="400"/>
              </a:spcBef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Models learn spurious correlations rather than true disease biomarkers.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Wen et al., 2020  |  Yagis et al., 2021  |  Geirhos et al.,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27432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822960"/>
            <a:ext cx="45720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7200" b="1" i="0">
                <a:solidFill>
                  <a:srgbClr val="0D1117"/>
                </a:solidFill>
                <a:latin typeface="Spectral"/>
              </a:defRPr>
            </a:pPr>
            <a:r>
              <a:t>7.2 Million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2194560"/>
            <a:ext cx="45720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0" i="0">
                <a:solidFill>
                  <a:srgbClr val="2D2D2D"/>
                </a:solidFill>
                <a:latin typeface="Spectral"/>
              </a:defRPr>
            </a:pPr>
            <a:r>
              <a:t>Americans living with Alzheimer's disease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926080"/>
            <a:ext cx="4572000" cy="22860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lnSpc>
                <a:spcPts val="2200"/>
              </a:lnSpc>
              <a:spcBef>
                <a:spcPts val="800"/>
              </a:spcBef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Every 65 seconds, someone develops AD</a:t>
            </a:r>
          </a:p>
          <a:p>
            <a:pPr algn="l">
              <a:lnSpc>
                <a:spcPts val="2200"/>
              </a:lnSpc>
              <a:spcBef>
                <a:spcPts val="800"/>
              </a:spcBef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$360 billion annual healthcare cost</a:t>
            </a:r>
          </a:p>
          <a:p>
            <a:pPr algn="l">
              <a:lnSpc>
                <a:spcPts val="2200"/>
              </a:lnSpc>
              <a:spcBef>
                <a:spcPts val="800"/>
              </a:spcBef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6th leading cause of death in the US</a:t>
            </a:r>
          </a:p>
          <a:p>
            <a:pPr algn="l">
              <a:lnSpc>
                <a:spcPts val="2200"/>
              </a:lnSpc>
              <a:spcBef>
                <a:spcPts val="800"/>
              </a:spcBef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Projected to reach 13.8M by 2060</a:t>
            </a:r>
          </a:p>
        </p:txBody>
      </p:sp>
      <p:pic>
        <p:nvPicPr>
          <p:cNvPr id="6" name="Picture 5" descr="prevalence_proj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5669280" cy="3120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Alzheimer's Association, 2024 Facts and Figures  |  Rajan et al., 2021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THE ACCURACY PARADOX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5486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When 95% Accuracy is Meaningless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182880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Moderate Demented: only 1% of typical test sets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33172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A model predicting only 'Non-Demented' achieves &gt;50% accuracy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83464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Balanced Accuracy, F1 Macro, and MCC are essential metrics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33756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Our CNN baseline: 55% accuracy but 0% recall on two classes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840480"/>
            <a:ext cx="54864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Medical AI must be evaluated on the hardest cases, not the easiest</a:t>
            </a:r>
          </a:p>
        </p:txBody>
      </p:sp>
      <p:pic>
        <p:nvPicPr>
          <p:cNvPr id="10" name="Picture 9" descr="limitations_class_imbal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57200"/>
            <a:ext cx="5303520" cy="18891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Brodersen et al., 2010  |  Chicco &amp; Jurman, 2020  |  Luque et al., 2019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LABEL UNCERTAINTY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97280"/>
            <a:ext cx="45720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600" b="1" i="0">
                <a:solidFill>
                  <a:srgbClr val="DC4A4A"/>
                </a:solidFill>
                <a:latin typeface="Spectral"/>
              </a:defRPr>
            </a:pPr>
            <a:r>
              <a:t>71%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743200"/>
            <a:ext cx="50292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000" b="0" i="0">
                <a:solidFill>
                  <a:srgbClr val="2D2D2D"/>
                </a:solidFill>
                <a:latin typeface="Spectral"/>
              </a:defRPr>
            </a:pPr>
            <a:r>
              <a:t>of AD patients have mixed pathology at autopsy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338328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365760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Clinical labels used for training are probabilistic, not definitive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411480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Gold standard diagnosis requires post-mortem examination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457200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Co-pathology (TDP-43, Lewy bodies, vascular) creates noisy labels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502920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Irreducible error floor: even perfect models cannot exceed label accuracy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5486400"/>
            <a:ext cx="10972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2D2D2D"/>
                </a:solidFill>
                <a:latin typeface="Spectral"/>
              </a:defRPr>
            </a:pPr>
            <a:r>
              <a:t>•  Label noise affects both training signal and evaluation metrics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Kapasi et al., 2017  |  Beach et al., 2012  |  Schneider et al., 2007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ADVANCES &amp; THE ROAD AHEAD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Recent Progress &amp; Future Directions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3B82B6"/>
                </a:solidFill>
                <a:latin typeface="Spectral"/>
              </a:defRPr>
            </a:pPr>
            <a:r>
              <a:t>Recent Advances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2194560"/>
            <a:ext cx="5303520" cy="347472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Multimodal fusion (MRI + PET + genetics + CSF)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587752"/>
            <a:ext cx="5303520" cy="347472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Self-supervised pretraining for medical images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980944"/>
            <a:ext cx="5303520" cy="347472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Foundation models adapted to neuroimaging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374136"/>
            <a:ext cx="5303520" cy="347472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Transfer learning: ImageNet → medical tasks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767328"/>
            <a:ext cx="5303520" cy="347472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Federated learning for multi-site data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3600" y="1645920"/>
            <a:ext cx="25400" cy="438912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C17F3A"/>
                </a:solidFill>
                <a:latin typeface="Spectral"/>
              </a:defRPr>
            </a:pPr>
            <a:r>
              <a:t>Three Future Pillars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0800" y="2194560"/>
            <a:ext cx="5029200" cy="100584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583680" y="2286000"/>
            <a:ext cx="4663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C17F3A"/>
                </a:solidFill>
                <a:latin typeface="Spectral"/>
              </a:defRPr>
            </a:pPr>
            <a:r>
              <a:t>Standardized Benchmarks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3680" y="2651760"/>
            <a:ext cx="46634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Unified evaluation protocols eliminating data leakage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00800" y="3383280"/>
            <a:ext cx="5029200" cy="100584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583680" y="3474720"/>
            <a:ext cx="4663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C17F3A"/>
                </a:solidFill>
                <a:latin typeface="Spectral"/>
              </a:defRPr>
            </a:pPr>
            <a:r>
              <a:t>Clinical Interpretability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83680" y="3840480"/>
            <a:ext cx="46634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Explanations that clinicians trust and understand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400800" y="4572000"/>
            <a:ext cx="5029200" cy="1005840"/>
          </a:xfrm>
          <a:prstGeom prst="roundRect">
            <a:avLst/>
          </a:prstGeom>
          <a:solidFill>
            <a:srgbClr val="EDEB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6583680" y="4663440"/>
            <a:ext cx="466344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1" i="0">
                <a:solidFill>
                  <a:srgbClr val="C17F3A"/>
                </a:solidFill>
                <a:latin typeface="Spectral"/>
              </a:defRPr>
            </a:pPr>
            <a:r>
              <a:t>Multi-Stage Diagnosis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3680" y="5029200"/>
            <a:ext cx="46634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From binary AD/HC to the full continuum of decline</a:t>
            </a:r>
          </a:p>
        </p:txBody>
      </p:sp>
      <p:pic>
        <p:nvPicPr>
          <p:cNvPr id="21" name="Picture 20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389120"/>
            <a:ext cx="5303520" cy="21964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Zhang et al., 2022  |  Qui et al., 2022  |  Tanveer et al., 2024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CONCLUSION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05840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600" b="1" i="0">
                <a:solidFill>
                  <a:srgbClr val="E8E4DE"/>
                </a:solidFill>
                <a:latin typeface="Spectral"/>
              </a:defRPr>
            </a:pPr>
            <a:r>
              <a:t>The Methodological Triad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92024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548640" y="2377440"/>
            <a:ext cx="3474720" cy="25603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2468880"/>
            <a:ext cx="310896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200" b="1" i="0">
                <a:solidFill>
                  <a:srgbClr val="3B82B6"/>
                </a:solidFill>
                <a:latin typeface="Spectral"/>
              </a:defRPr>
            </a:pPr>
            <a: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017520"/>
            <a:ext cx="31089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Rigorous Data Handling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474720"/>
            <a:ext cx="3108960" cy="12801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Subject-level splits, no data leakage, cross-site validation.</a:t>
            </a:r>
            <a:br/>
            <a:r>
              <a:t>Without this, reported accuracy is meaningless.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97679" y="2377440"/>
            <a:ext cx="3474720" cy="25603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C17F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80559" y="2468880"/>
            <a:ext cx="310896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200" b="1" i="0">
                <a:solidFill>
                  <a:srgbClr val="C17F3A"/>
                </a:solidFill>
                <a:latin typeface="Spectral"/>
              </a:defRPr>
            </a:pPr>
            <a: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80559" y="3017520"/>
            <a:ext cx="31089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Balanced Evaluation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0559" y="3474720"/>
            <a:ext cx="3108960" cy="12801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Balanced accuracy, F1 macro, MCC — not just accuracy.</a:t>
            </a:r>
            <a:br/>
            <a:r>
              <a:t>Our experiments confirm: baseline CNN = 55% accuracy, 0% minority recall.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46718" y="2377440"/>
            <a:ext cx="3474720" cy="25603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229598" y="2468880"/>
            <a:ext cx="3108960" cy="5486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200" b="1" i="0">
                <a:solidFill>
                  <a:srgbClr val="5B8C6B"/>
                </a:solidFill>
                <a:latin typeface="Spectral"/>
              </a:defRPr>
            </a:pPr>
            <a: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29598" y="3017520"/>
            <a:ext cx="310896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Clinical Interpretability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9598" y="3474720"/>
            <a:ext cx="3108960" cy="12801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Grad-CAM, SHAP, clinical validation.</a:t>
            </a:r>
            <a:br/>
            <a:r>
              <a:t>Models must explain why, not just what.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640" y="5303520"/>
            <a:ext cx="1097280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200" b="1" i="1">
                <a:solidFill>
                  <a:srgbClr val="C17F3A"/>
                </a:solidFill>
                <a:latin typeface="Spectral"/>
              </a:defRPr>
            </a:pPr>
            <a:r>
              <a:t>"Models are powerful. Data is insufficient. Trust is unearned."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Wen et al., 2020  |  Author's analysis &amp; experimental validation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ogo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365760"/>
            <a:ext cx="2560320" cy="1920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640" y="2560320"/>
            <a:ext cx="3657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2926080"/>
            <a:ext cx="1097280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4800" b="1" i="0">
                <a:solidFill>
                  <a:srgbClr val="E8E4DE"/>
                </a:solidFill>
                <a:latin typeface="Spectral"/>
              </a:defRPr>
            </a:pPr>
            <a: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4023360"/>
            <a:ext cx="1097280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200" b="0" i="1">
                <a:solidFill>
                  <a:srgbClr val="C17F3A"/>
                </a:solidFill>
                <a:latin typeface="Spectral"/>
              </a:defRPr>
            </a:pPr>
            <a:r>
              <a:t>Questions &amp; Discussion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4937760"/>
            <a:ext cx="5486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Paris Karageorgakis</a:t>
            </a:r>
          </a:p>
          <a:p>
            <a:pPr algn="l">
              <a:spcBef>
                <a:spcPts val="600"/>
              </a:spcBef>
              <a:defRPr sz="1300" b="0" i="0">
                <a:solidFill>
                  <a:srgbClr val="8B8680"/>
                </a:solidFill>
                <a:latin typeface="Spectral"/>
              </a:defRPr>
            </a:pPr>
            <a:r>
              <a:t>University of Piraeus, Department of Informatics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4937760"/>
            <a:ext cx="50292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spcBef>
                <a:spcPts val="400"/>
              </a:spcBef>
              <a:defRPr sz="1300" b="0" i="0">
                <a:solidFill>
                  <a:srgbClr val="3B82B6"/>
                </a:solidFill>
                <a:latin typeface="Spectral"/>
              </a:defRPr>
            </a:pPr>
            <a:r>
              <a:t>Thesis:  github.com/paris26/Thesis_Finale</a:t>
            </a:r>
          </a:p>
          <a:p>
            <a:pPr algn="l">
              <a:spcBef>
                <a:spcPts val="600"/>
              </a:spcBef>
              <a:defRPr sz="1300" b="0" i="0">
                <a:solidFill>
                  <a:srgbClr val="3B82B6"/>
                </a:solidFill>
                <a:latin typeface="Spectral"/>
              </a:defRPr>
            </a:pPr>
            <a:r>
              <a:t>Experiments:  github.com/paris26/alzTheBatch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THE 20-YEAR WINDOW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530352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600" b="1" i="0">
                <a:solidFill>
                  <a:srgbClr val="E8E4DE"/>
                </a:solidFill>
                <a:latin typeface="Spectral"/>
              </a:defRPr>
            </a:pPr>
            <a:r>
              <a:t>Pathological changes begin 15–20 years before the first clinical symptoms.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560320"/>
            <a:ext cx="5303520" cy="3200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lnSpc>
                <a:spcPts val="2000"/>
              </a:lnSpc>
              <a:defRPr sz="1500" b="0" i="0">
                <a:solidFill>
                  <a:srgbClr val="E8E4DE"/>
                </a:solidFill>
                <a:latin typeface="Spectral"/>
              </a:defRPr>
            </a:pPr>
            <a:r>
              <a:t>By the time of diagnosis, neuronal loss is already irreversible.</a:t>
            </a:r>
          </a:p>
          <a:p>
            <a:pPr algn="l">
              <a:lnSpc>
                <a:spcPts val="2000"/>
              </a:lnSpc>
              <a:defRPr sz="800" b="0" i="0">
                <a:solidFill>
                  <a:srgbClr val="E8E4DE"/>
                </a:solidFill>
                <a:latin typeface="Spectral"/>
              </a:defRPr>
            </a:pPr>
          </a:p>
          <a:p>
            <a:pPr algn="l">
              <a:lnSpc>
                <a:spcPts val="2000"/>
              </a:lnSpc>
              <a:spcBef>
                <a:spcPts val="1200"/>
              </a:spcBef>
              <a:defRPr sz="1500" b="1" i="0">
                <a:solidFill>
                  <a:srgbClr val="C17F3A"/>
                </a:solidFill>
                <a:latin typeface="Spectral"/>
              </a:defRPr>
            </a:pPr>
            <a:r>
              <a:t>The diagnostic challenge:</a:t>
            </a:r>
          </a:p>
          <a:p>
            <a:pPr algn="l">
              <a:lnSpc>
                <a:spcPts val="2000"/>
              </a:lnSpc>
              <a:spcBef>
                <a:spcPts val="800"/>
              </a:spcBef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MCI patients convert to AD at 10–15% per year</a:t>
            </a:r>
          </a:p>
          <a:p>
            <a:pPr algn="l">
              <a:lnSpc>
                <a:spcPts val="2000"/>
              </a:lnSpc>
              <a:spcBef>
                <a:spcPts val="600"/>
              </a:spcBef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Clinical diagnosis accuracy: ~77% (confirmed at autopsy)</a:t>
            </a:r>
          </a:p>
          <a:p>
            <a:pPr algn="l">
              <a:lnSpc>
                <a:spcPts val="2000"/>
              </a:lnSpc>
              <a:spcBef>
                <a:spcPts val="600"/>
              </a:spcBef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Early intervention could slow progression by 30%</a:t>
            </a:r>
          </a:p>
        </p:txBody>
      </p:sp>
      <p:sp>
        <p:nvSpPr>
          <p:cNvPr id="5" name="Rectangle 4"/>
          <p:cNvSpPr/>
          <p:nvPr/>
        </p:nvSpPr>
        <p:spPr>
          <a:xfrm>
            <a:off x="6035040" y="457200"/>
            <a:ext cx="25400" cy="566928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AT(N) FRAMEWORK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914400"/>
            <a:ext cx="50292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200" b="1" i="0">
                <a:solidFill>
                  <a:srgbClr val="E8E4DE"/>
                </a:solidFill>
                <a:latin typeface="Spectral"/>
              </a:defRPr>
            </a:pPr>
            <a:r>
              <a:t>Biological Classification of AD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1828800"/>
            <a:ext cx="822960" cy="1097280"/>
          </a:xfrm>
          <a:prstGeom prst="roundRect">
            <a:avLst/>
          </a:prstGeom>
          <a:solidFill>
            <a:srgbClr val="3B82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965960"/>
            <a:ext cx="82296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FFFFFF"/>
                </a:solidFill>
                <a:latin typeface="Spectral"/>
              </a:defRPr>
            </a:pPr>
            <a: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06640" y="1874520"/>
            <a:ext cx="4114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Amyloid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6640" y="2240280"/>
            <a:ext cx="4114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Aβ plaques accumulate</a:t>
            </a:r>
            <a:br/>
            <a:r>
              <a:t>15–20 years before symptoms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400800" y="3200400"/>
            <a:ext cx="822960" cy="1097280"/>
          </a:xfrm>
          <a:prstGeom prst="round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00800" y="3337560"/>
            <a:ext cx="82296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FFFFFF"/>
                </a:solidFill>
                <a:latin typeface="Spectral"/>
              </a:defRPr>
            </a:pPr>
            <a:r>
              <a:t>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6640" y="3246120"/>
            <a:ext cx="4114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Tau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6640" y="3611880"/>
            <a:ext cx="4114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Neurofibrillary tangles spread</a:t>
            </a:r>
            <a:br/>
            <a:r>
              <a:t>along predictable pathways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00800" y="4572000"/>
            <a:ext cx="822960" cy="1097280"/>
          </a:xfrm>
          <a:prstGeom prst="round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6400800" y="4709160"/>
            <a:ext cx="822960" cy="82296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800" b="1" i="0">
                <a:solidFill>
                  <a:srgbClr val="FFFFFF"/>
                </a:solidFill>
                <a:latin typeface="Spectral"/>
              </a:defRPr>
            </a:pPr>
            <a:r>
              <a:t>(N)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06640" y="4617720"/>
            <a:ext cx="41148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E8E4DE"/>
                </a:solidFill>
                <a:latin typeface="Spectral"/>
              </a:defRPr>
            </a:pPr>
            <a:r>
              <a:t>Neurodegeneration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06640" y="4983480"/>
            <a:ext cx="41148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8B8680"/>
                </a:solidFill>
                <a:latin typeface="Spectral"/>
              </a:defRPr>
            </a:pPr>
            <a:r>
              <a:t>Synaptic loss, brain atrophy</a:t>
            </a:r>
            <a:br/>
            <a:r>
              <a:t>measurable on MRI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Jack et al., 2018  |  Sperling et al., 2011  |  NIA-AA Research Framework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nihms-137059-f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74320"/>
            <a:ext cx="6858000" cy="86665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36576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WHY NEUROIMAGING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914400"/>
            <a:ext cx="45720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3200" b="1" i="0">
                <a:solidFill>
                  <a:srgbClr val="E8E4DE"/>
                </a:solidFill>
                <a:latin typeface="Spectral"/>
              </a:defRPr>
            </a:pPr>
            <a:r>
              <a:t>The Window into</a:t>
            </a:r>
            <a:br/>
            <a:r>
              <a:t>Brain Pathology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548640" y="228600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48640" y="2743200"/>
            <a:ext cx="45720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Non-invasive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06324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No surgery, no lumbar puncture required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611880"/>
            <a:ext cx="45720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Quantifiable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393192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Volumetric measurements enable objective tracking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" y="4480560"/>
            <a:ext cx="45720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Reproducible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" y="480060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Standardized protocols across clinical sites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8640" y="5349240"/>
            <a:ext cx="457200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600" b="1" i="0">
                <a:solidFill>
                  <a:srgbClr val="C17F3A"/>
                </a:solidFill>
                <a:latin typeface="Spectral"/>
              </a:defRPr>
            </a:pPr>
            <a:r>
              <a:t>Accessible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" y="566928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E8E4DE"/>
                </a:solidFill>
                <a:latin typeface="Spectral"/>
              </a:defRPr>
            </a:pPr>
            <a:r>
              <a:t>MRI available in most medical centers worldwide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Jack et al., 2010  |  Defined in MRI context by  Defined in MRI context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45720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BENCHMARK DATASETS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91440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The Three Pillars of AD Neuroimaging Research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ounded Rectangle 4"/>
          <p:cNvSpPr/>
          <p:nvPr/>
        </p:nvSpPr>
        <p:spPr>
          <a:xfrm>
            <a:off x="548640" y="2011680"/>
            <a:ext cx="3291840" cy="1097280"/>
          </a:xfrm>
          <a:prstGeom prst="roundRect">
            <a:avLst/>
          </a:prstGeom>
          <a:solidFill>
            <a:srgbClr val="3B82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731520" y="21031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400" b="1" i="0">
                <a:solidFill>
                  <a:srgbClr val="FFFFFF"/>
                </a:solidFill>
                <a:latin typeface="Spectral"/>
              </a:defRPr>
            </a:pPr>
            <a:r>
              <a:t>ADNI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5603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FFFFFF"/>
                </a:solidFill>
                <a:latin typeface="Spectral"/>
              </a:defRPr>
            </a:pPr>
            <a:r>
              <a:t>Alzheimer's Disease</a:t>
            </a:r>
            <a:br/>
            <a:r>
              <a:t>Neuroimaging Initiative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338328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2,400+ subjects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374904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Longitudinal since 2004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" y="411480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MRI + PET + CSF + genetics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" y="448056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Gold standard for method validation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97680" y="2011680"/>
            <a:ext cx="3291840" cy="1097280"/>
          </a:xfrm>
          <a:prstGeom prst="round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480560" y="21031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400" b="1" i="0">
                <a:solidFill>
                  <a:srgbClr val="FFFFFF"/>
                </a:solidFill>
                <a:latin typeface="Spectral"/>
              </a:defRPr>
            </a:pPr>
            <a:r>
              <a:t>AIBL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0560" y="25603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FFFFFF"/>
                </a:solidFill>
                <a:latin typeface="Spectral"/>
              </a:defRPr>
            </a:pPr>
            <a:r>
              <a:t>Australian Imaging,</a:t>
            </a:r>
            <a:br/>
            <a:r>
              <a:t>Biomarkers &amp; Lifestyle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80560" y="338328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1,100+ subjects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80560" y="374904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Melbourne &amp; Perth cohorts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80560" y="411480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Focus on lifestyle factors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560" y="448056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Diverse population sampling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46720" y="2011680"/>
            <a:ext cx="3291840" cy="1097280"/>
          </a:xfrm>
          <a:prstGeom prst="roundRect">
            <a:avLst/>
          </a:prstGeom>
          <a:solidFill>
            <a:srgbClr val="5B8C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229600" y="21031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400" b="1" i="0">
                <a:solidFill>
                  <a:srgbClr val="FFFFFF"/>
                </a:solidFill>
                <a:latin typeface="Spectral"/>
              </a:defRPr>
            </a:pPr>
            <a:r>
              <a:t>OASIS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9600" y="2560320"/>
            <a:ext cx="292608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0" i="0">
                <a:solidFill>
                  <a:srgbClr val="FFFFFF"/>
                </a:solidFill>
                <a:latin typeface="Spectral"/>
              </a:defRPr>
            </a:pPr>
            <a:r>
              <a:t>Open Access Series</a:t>
            </a:r>
            <a:br/>
            <a:r>
              <a:t>of Imaging Studies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29600" y="338328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2,000+ subjects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29600" y="374904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Cross-sectional + longitudinal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29600" y="411480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Freely available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29600" y="4480560"/>
            <a:ext cx="310896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300" b="0" i="0">
                <a:solidFill>
                  <a:srgbClr val="2D2D2D"/>
                </a:solidFill>
                <a:latin typeface="Spectral"/>
              </a:defRPr>
            </a:pPr>
            <a:r>
              <a:t>•  Ages 18–96 years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Mueller et al., 2005 (ADNI)  |  Ellis et al., 2009 (AIBL)  |  Marcus et al., 2007 (OASIS)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36576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ACT II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" y="2560320"/>
            <a:ext cx="3657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31520" y="2926080"/>
            <a:ext cx="10058400" cy="13716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5200" b="1" i="0">
                <a:solidFill>
                  <a:srgbClr val="E8E4DE"/>
                </a:solidFill>
                <a:latin typeface="Spectral"/>
              </a:defRPr>
            </a:pPr>
            <a:r>
              <a:t>Seeing the Brain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4389120"/>
            <a:ext cx="91440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0" i="1">
                <a:solidFill>
                  <a:srgbClr val="8B8680"/>
                </a:solidFill>
                <a:latin typeface="Spectral"/>
              </a:defRPr>
            </a:pPr>
            <a:r>
              <a:t>From MRI physics to preprocessing pipelines to machine learning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ntensityNormalizatio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57200"/>
            <a:ext cx="5303520" cy="35696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IMAGING FUNDAMENTALS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914400"/>
            <a:ext cx="5486400" cy="9144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E8E4DE"/>
                </a:solidFill>
                <a:latin typeface="Spectral"/>
              </a:defRPr>
            </a:pPr>
            <a:r>
              <a:t>MRI: The Structural Gold Standard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182880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219456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Nuclear magnetic resonance of hydrogen atoms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269748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T1-weighted: Gray matter dark, white matter bright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8640" y="320040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T2-weighted: CSF bright, sensitive to edema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370332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Sub-millimeter resolution (0.5–1 mm voxels)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640" y="420624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Larmor equation: ω = γB₀ governs precession frequency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" y="4709160"/>
            <a:ext cx="566928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400" b="0" i="0">
                <a:solidFill>
                  <a:srgbClr val="E8E4DE"/>
                </a:solidFill>
                <a:latin typeface="Spectral"/>
              </a:defRPr>
            </a:pPr>
            <a:r>
              <a:t>•  No ionizing radiation — safe for longitudinal studies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Bitar et al., 2006  |  Symms et al., 2004  |  McRobbie et al., 2017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IMAGING MODALITIES BEYOND MRI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91440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2D2D2D"/>
                </a:solidFill>
                <a:latin typeface="Spectral"/>
              </a:defRPr>
            </a:pPr>
            <a:r>
              <a:t>CT &amp; PET: Complementary Windows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3B82B6"/>
                </a:solidFill>
                <a:latin typeface="Spectral"/>
              </a:defRPr>
            </a:pPr>
            <a:r>
              <a:t>Computed Tomography</a:t>
            </a:r>
          </a:p>
        </p:txBody>
      </p:sp>
      <p:pic>
        <p:nvPicPr>
          <p:cNvPr id="5" name="Picture 4" descr="pmp-32-1-1-f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94560"/>
            <a:ext cx="2743200" cy="1475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4720" y="2286000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X-ray attenuation imaging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74720" y="2670048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Fast acquisition (~seconds)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720" y="3054096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Detects gross atrophy &amp; calcifications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74720" y="3438144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Limited soft-tissue contrast vs MRI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3600" y="1645920"/>
            <a:ext cx="25400" cy="438912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1645920"/>
            <a:ext cx="530352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800" b="1" i="0">
                <a:solidFill>
                  <a:srgbClr val="C17F3A"/>
                </a:solidFill>
                <a:latin typeface="Spectral"/>
              </a:defRPr>
            </a:pPr>
            <a:r>
              <a:t>PET Biomarkers</a:t>
            </a:r>
          </a:p>
        </p:txBody>
      </p:sp>
      <p:pic>
        <p:nvPicPr>
          <p:cNvPr id="12" name="Picture 11" descr="pmp-32-1-1-f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194560"/>
            <a:ext cx="2743200" cy="1601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326880" y="2286000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FDG-PET: 90% sensitivity for AD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26880" y="2670048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Amyloid PET: Detects Aβ plaques in vivo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6880" y="3054096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Tau PET: Maps tangle distribution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26880" y="3438144"/>
            <a:ext cx="2377440" cy="32004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200" b="0" i="0">
                <a:solidFill>
                  <a:srgbClr val="2D2D2D"/>
                </a:solidFill>
                <a:latin typeface="Spectral"/>
              </a:defRPr>
            </a:pPr>
            <a:r>
              <a:t>•  Quantifies molecular pathology directly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Marcus et al., 2014  |  Johnson et al., 2012  |  Minoshima et al., 1997  |  Clark et al., 2011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548640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1100" b="1" i="0">
                <a:solidFill>
                  <a:srgbClr val="C17F3A"/>
                </a:solidFill>
                <a:latin typeface="Spectral"/>
              </a:defRPr>
            </a:pPr>
            <a:r>
              <a:t>THE PREPROCESSING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822960"/>
            <a:ext cx="1005840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2800" b="1" i="0">
                <a:solidFill>
                  <a:srgbClr val="E8E4DE"/>
                </a:solidFill>
                <a:latin typeface="Spectral"/>
              </a:defRPr>
            </a:pPr>
            <a:r>
              <a:t>5 Steps from Raw Scan to Analysis-Ready Data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5760" y="2286000"/>
            <a:ext cx="2103120" cy="3474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365760" y="2377440"/>
            <a:ext cx="21031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3B82B6"/>
                </a:solidFill>
                <a:latin typeface="Spectral"/>
              </a:defRPr>
            </a:pPr>
            <a:r>
              <a:t>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" y="3108960"/>
            <a:ext cx="18288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500" b="1" i="0">
                <a:solidFill>
                  <a:srgbClr val="E8E4DE"/>
                </a:solidFill>
                <a:latin typeface="Spectral"/>
              </a:defRPr>
            </a:pPr>
            <a:r>
              <a:t>Registration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" y="3931920"/>
            <a:ext cx="18288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Align to standard space</a:t>
            </a:r>
            <a:br/>
            <a:r>
              <a:t>(MNI152 template)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23160" y="3474720"/>
            <a:ext cx="3200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400" b="1" i="0">
                <a:solidFill>
                  <a:srgbClr val="C17F3A"/>
                </a:solidFill>
                <a:latin typeface="Spectral"/>
              </a:defRPr>
            </a:pPr>
            <a:r>
              <a:t>→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697480" y="2286000"/>
            <a:ext cx="2103120" cy="3474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C17F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697480" y="2377440"/>
            <a:ext cx="21031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C17F3A"/>
                </a:solidFill>
                <a:latin typeface="Spectral"/>
              </a:defRPr>
            </a:pPr>
            <a: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4640" y="3108960"/>
            <a:ext cx="18288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500" b="1" i="0">
                <a:solidFill>
                  <a:srgbClr val="E8E4DE"/>
                </a:solidFill>
                <a:latin typeface="Spectral"/>
              </a:defRPr>
            </a:pPr>
            <a:r>
              <a:t>Skull Stripping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34640" y="3931920"/>
            <a:ext cx="18288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Remove non-brain tissue</a:t>
            </a:r>
            <a:br/>
            <a:r>
              <a:t>(BET, HD-BET, SynthStrip)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54880" y="3474720"/>
            <a:ext cx="3200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400" b="1" i="0">
                <a:solidFill>
                  <a:srgbClr val="C17F3A"/>
                </a:solidFill>
                <a:latin typeface="Spectral"/>
              </a:defRPr>
            </a:pPr>
            <a:r>
              <a:t>→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029200" y="2286000"/>
            <a:ext cx="2103120" cy="3474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5029200" y="2377440"/>
            <a:ext cx="21031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5B8C6B"/>
                </a:solidFill>
                <a:latin typeface="Spectral"/>
              </a:defRPr>
            </a:pPr>
            <a:r>
              <a:t>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66360" y="3108960"/>
            <a:ext cx="18288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500" b="1" i="0">
                <a:solidFill>
                  <a:srgbClr val="E8E4DE"/>
                </a:solidFill>
                <a:latin typeface="Spectral"/>
              </a:defRPr>
            </a:pPr>
            <a:r>
              <a:t>Intensity</a:t>
            </a:r>
            <a:br/>
            <a:r>
              <a:t>Normalization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6360" y="3931920"/>
            <a:ext cx="18288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Standardize signal</a:t>
            </a:r>
            <a:br/>
            <a:r>
              <a:t>(Z-Score, White Stripe)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86600" y="3474720"/>
            <a:ext cx="3200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400" b="1" i="0">
                <a:solidFill>
                  <a:srgbClr val="C17F3A"/>
                </a:solidFill>
                <a:latin typeface="Spectral"/>
              </a:defRPr>
            </a:pPr>
            <a:r>
              <a:t>→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60920" y="2286000"/>
            <a:ext cx="2103120" cy="3474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DC4A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7360920" y="2377440"/>
            <a:ext cx="21031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DC4A4A"/>
                </a:solidFill>
                <a:latin typeface="Spectral"/>
              </a:defRPr>
            </a:pPr>
            <a:r>
              <a:t>04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98080" y="3108960"/>
            <a:ext cx="18288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500" b="1" i="0">
                <a:solidFill>
                  <a:srgbClr val="E8E4DE"/>
                </a:solidFill>
                <a:latin typeface="Spectral"/>
              </a:defRPr>
            </a:pPr>
            <a:r>
              <a:t>Denoising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98080" y="3931920"/>
            <a:ext cx="18288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Remove acquisition noise</a:t>
            </a:r>
            <a:br/>
            <a:r>
              <a:t>(NLM, BM3D, Deep Learning)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18320" y="3474720"/>
            <a:ext cx="320040" cy="45720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2400" b="1" i="0">
                <a:solidFill>
                  <a:srgbClr val="C17F3A"/>
                </a:solidFill>
                <a:latin typeface="Spectral"/>
              </a:defRPr>
            </a:pPr>
            <a:r>
              <a:t>→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9692640" y="2286000"/>
            <a:ext cx="2103120" cy="3474720"/>
          </a:xfrm>
          <a:prstGeom prst="roundRect">
            <a:avLst/>
          </a:prstGeom>
          <a:solidFill>
            <a:srgbClr val="1A1F2B"/>
          </a:solidFill>
          <a:ln w="127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5" name="TextBox 24"/>
          <p:cNvSpPr txBox="1"/>
          <p:nvPr/>
        </p:nvSpPr>
        <p:spPr>
          <a:xfrm>
            <a:off x="9692640" y="2377440"/>
            <a:ext cx="2103120" cy="6400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3600" b="1" i="0">
                <a:solidFill>
                  <a:srgbClr val="3B82B6"/>
                </a:solidFill>
                <a:latin typeface="Spectral"/>
              </a:defRPr>
            </a:pPr>
            <a:r>
              <a:t>05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29800" y="3108960"/>
            <a:ext cx="1828800" cy="73152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500" b="1" i="0">
                <a:solidFill>
                  <a:srgbClr val="E8E4DE"/>
                </a:solidFill>
                <a:latin typeface="Spectral"/>
              </a:defRPr>
            </a:pPr>
            <a:r>
              <a:t>Segmentation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29800" y="3931920"/>
            <a:ext cx="1828800" cy="1097280"/>
          </a:xfrm>
          <a:prstGeom prst="rect">
            <a:avLst/>
          </a:prstGeom>
          <a:noFill/>
        </p:spPr>
        <p:txBody>
          <a:bodyPr wrap="square" anchor="t"/>
          <a:lstStyle/>
          <a:p>
            <a:pPr algn="ctr">
              <a:defRPr sz="1100" b="0" i="0">
                <a:solidFill>
                  <a:srgbClr val="8B8680"/>
                </a:solidFill>
                <a:latin typeface="Spectral"/>
              </a:defRPr>
            </a:pPr>
            <a:r>
              <a:t>Classify tissue types</a:t>
            </a:r>
            <a:br/>
            <a:r>
              <a:t>(GM, WM, CSF)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200" y="6400800"/>
            <a:ext cx="11247120" cy="365760"/>
          </a:xfrm>
          <a:prstGeom prst="rect">
            <a:avLst/>
          </a:prstGeom>
          <a:noFill/>
        </p:spPr>
        <p:txBody>
          <a:bodyPr wrap="square" anchor="t"/>
          <a:lstStyle/>
          <a:p>
            <a:pPr algn="l">
              <a:defRPr sz="900" b="0" i="1">
                <a:solidFill>
                  <a:srgbClr val="8B8680"/>
                </a:solidFill>
                <a:latin typeface="Spectral"/>
              </a:defRPr>
            </a:pPr>
            <a:r>
              <a:t>Ashburner, 2012  |  Smith, 2002  |  Manjón &amp; Coupé, 2016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